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77"/>
  </p:handoutMasterIdLst>
  <p:sldIdLst>
    <p:sldId id="378" r:id="rId3"/>
    <p:sldId id="469" r:id="rId4"/>
    <p:sldId id="470" r:id="rId5"/>
    <p:sldId id="511" r:id="rId6"/>
    <p:sldId id="632" r:id="rId7"/>
    <p:sldId id="570" r:id="rId8"/>
    <p:sldId id="555" r:id="rId10"/>
    <p:sldId id="556" r:id="rId11"/>
    <p:sldId id="558" r:id="rId12"/>
    <p:sldId id="559" r:id="rId13"/>
    <p:sldId id="560" r:id="rId14"/>
    <p:sldId id="451" r:id="rId15"/>
    <p:sldId id="565" r:id="rId16"/>
    <p:sldId id="566" r:id="rId17"/>
    <p:sldId id="567" r:id="rId18"/>
    <p:sldId id="568" r:id="rId19"/>
    <p:sldId id="569" r:id="rId20"/>
    <p:sldId id="561" r:id="rId21"/>
    <p:sldId id="562" r:id="rId22"/>
    <p:sldId id="563" r:id="rId23"/>
    <p:sldId id="636" r:id="rId24"/>
    <p:sldId id="637" r:id="rId25"/>
    <p:sldId id="634" r:id="rId26"/>
    <p:sldId id="635" r:id="rId27"/>
    <p:sldId id="638" r:id="rId28"/>
    <p:sldId id="639" r:id="rId29"/>
    <p:sldId id="564" r:id="rId30"/>
    <p:sldId id="571" r:id="rId31"/>
    <p:sldId id="572" r:id="rId32"/>
    <p:sldId id="640" r:id="rId33"/>
    <p:sldId id="641" r:id="rId34"/>
    <p:sldId id="574" r:id="rId35"/>
    <p:sldId id="573" r:id="rId36"/>
    <p:sldId id="630" r:id="rId37"/>
    <p:sldId id="633" r:id="rId38"/>
    <p:sldId id="642" r:id="rId39"/>
    <p:sldId id="631" r:id="rId40"/>
    <p:sldId id="452" r:id="rId41"/>
    <p:sldId id="457" r:id="rId42"/>
    <p:sldId id="512" r:id="rId43"/>
    <p:sldId id="458" r:id="rId44"/>
    <p:sldId id="459" r:id="rId45"/>
    <p:sldId id="453" r:id="rId46"/>
    <p:sldId id="462" r:id="rId47"/>
    <p:sldId id="463" r:id="rId48"/>
    <p:sldId id="460" r:id="rId49"/>
    <p:sldId id="449" r:id="rId50"/>
    <p:sldId id="464" r:id="rId51"/>
    <p:sldId id="461" r:id="rId52"/>
    <p:sldId id="471" r:id="rId53"/>
    <p:sldId id="446" r:id="rId54"/>
    <p:sldId id="447" r:id="rId55"/>
    <p:sldId id="440" r:id="rId56"/>
    <p:sldId id="442" r:id="rId57"/>
    <p:sldId id="441" r:id="rId58"/>
    <p:sldId id="466" r:id="rId59"/>
    <p:sldId id="414" r:id="rId60"/>
    <p:sldId id="468" r:id="rId61"/>
    <p:sldId id="405" r:id="rId62"/>
    <p:sldId id="406" r:id="rId63"/>
    <p:sldId id="410" r:id="rId64"/>
    <p:sldId id="436" r:id="rId65"/>
    <p:sldId id="399" r:id="rId66"/>
    <p:sldId id="402" r:id="rId67"/>
    <p:sldId id="404" r:id="rId68"/>
    <p:sldId id="379" r:id="rId69"/>
    <p:sldId id="359" r:id="rId70"/>
    <p:sldId id="355" r:id="rId71"/>
    <p:sldId id="345" r:id="rId72"/>
    <p:sldId id="353" r:id="rId73"/>
    <p:sldId id="352" r:id="rId74"/>
    <p:sldId id="348" r:id="rId75"/>
    <p:sldId id="349"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21"/>
        <p:guide pos="2925"/>
      </p:guideLst>
    </p:cSldViewPr>
  </p:slideViewPr>
  <p:notesTextViewPr>
    <p:cViewPr>
      <p:scale>
        <a:sx n="1" d="1"/>
        <a:sy n="1" d="1"/>
      </p:scale>
      <p:origin x="0" y="0"/>
    </p:cViewPr>
  </p:notesTextViewPr>
  <p:notesViewPr>
    <p:cSldViewPr>
      <p:cViewPr varScale="1">
        <p:scale>
          <a:sx n="87" d="100"/>
          <a:sy n="87" d="100"/>
        </p:scale>
        <p:origin x="-3798" y="-72"/>
      </p:cViewPr>
      <p:guideLst>
        <p:guide orient="horz" pos="2827"/>
        <p:guide pos="219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0" Type="http://schemas.openxmlformats.org/officeDocument/2006/relationships/tableStyles" Target="tableStyles.xml"/><Relationship Id="rId8" Type="http://schemas.openxmlformats.org/officeDocument/2006/relationships/slide" Target="slides/slide6.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681E98-B6B4-4399-ABAC-B099AD8ED4A1}" type="datetimeFigureOut">
              <a:rPr lang="en-CA" smtClean="0"/>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53514-DF57-407A-A221-CB42AA49E704}" type="datetimeFigureOut">
              <a:rPr lang="en-CA" smtClean="0"/>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29945"/>
            <a:ext cx="3008630" cy="72517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817245"/>
            <a:ext cx="5111750" cy="57810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697355"/>
            <a:ext cx="3008630" cy="49015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userDrawn="1"/>
        </p:nvSpPr>
        <p:spPr>
          <a:xfrm>
            <a:off x="251520" y="116632"/>
            <a:ext cx="8784976" cy="562074"/>
          </a:xfrm>
          <a:prstGeom prst="rect">
            <a:avLst/>
          </a:prstGeom>
        </p:spPr>
        <p:txBody>
          <a:bodyPr vert="horz" lIns="91440" tIns="45720" rIns="91440" bIns="45720" rtlCol="0" anchor="ctr">
            <a:normAutofit fontScale="90000" lnSpcReduction="20000"/>
          </a:bodyPr>
          <a:lstStyle>
            <a:lvl1pPr>
              <a:defRPr sz="3600" b="1"/>
            </a:lvl1pPr>
          </a:lstStyle>
          <a:p>
            <a:r>
              <a:rPr lang="en-US" dirty="0" smtClean="0"/>
              <a:t>Click to edit Master title style</a:t>
            </a:r>
            <a:endParaRPr lang="en-CA" dirty="0"/>
          </a:p>
        </p:txBody>
      </p:sp>
      <p:cxnSp>
        <p:nvCxnSpPr>
          <p:cNvPr id="6" name="Straight Connector 5"/>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u="none" strike="noStrike" kern="1200" cap="none" spc="0" normalizeH="0">
                <a:solidFill>
                  <a:schemeClr val="tx1"/>
                </a:solidFill>
                <a:uFillTx/>
              </a:defRPr>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hyperlink" Target="http://www.kimlab.org/" TargetMode="External"/><Relationship Id="rId2" Type="http://schemas.openxmlformats.org/officeDocument/2006/relationships/image" Target="../media/image46.jpeg"/><Relationship Id="rId1" Type="http://schemas.openxmlformats.org/officeDocument/2006/relationships/image" Target="../media/image45.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jpe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hyperlink" Target="http://elaspic.readthedocs.org/en/latest/" TargetMode="Externa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2.xml"/><Relationship Id="rId10" Type="http://schemas.openxmlformats.org/officeDocument/2006/relationships/slideLayout" Target="../slideLayouts/slideLayout4.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5.png"/><Relationship Id="rId1"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6.png"/><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Goals</a:t>
            </a:r>
            <a:endParaRPr lang="x-none" altLang="en-CA" b="0" dirty="0" smtClean="0"/>
          </a:p>
        </p:txBody>
      </p:sp>
      <p:sp>
        <p:nvSpPr>
          <p:cNvPr id="12" name="TextBox 11"/>
          <p:cNvSpPr txBox="1"/>
          <p:nvPr/>
        </p:nvSpPr>
        <p:spPr>
          <a:xfrm>
            <a:off x="467360" y="980440"/>
            <a:ext cx="8348345" cy="5581650"/>
          </a:xfrm>
          <a:prstGeom prst="rect">
            <a:avLst/>
          </a:prstGeom>
          <a:noFill/>
        </p:spPr>
        <p:txBody>
          <a:bodyPr wrap="square" rtlCol="0">
            <a:spAutoFit/>
          </a:bodyPr>
          <a:p>
            <a:pPr indent="0">
              <a:buFont typeface="Arial" panose="02080604020202020204" charset="0"/>
              <a:buNone/>
            </a:pPr>
            <a:r>
              <a:rPr lang="x-none" altLang="en-CA" sz="3600" dirty="0" smtClean="0"/>
              <a:t>Goals</a:t>
            </a:r>
            <a:endParaRPr lang="x-none" altLang="en-CA" sz="3600" dirty="0" smtClean="0"/>
          </a:p>
          <a:p>
            <a:pPr indent="0">
              <a:buFont typeface="Arial" panose="02080604020202020204" charset="0"/>
              <a:buNone/>
            </a:pPr>
            <a:r>
              <a:rPr lang="x-none" altLang="en-CA" sz="3600" dirty="0" smtClean="0"/>
              <a:t>- Improvenets</a:t>
            </a:r>
            <a:endParaRPr lang="x-none" altLang="en-CA" sz="3600" dirty="0" smtClean="0"/>
          </a:p>
          <a:p>
            <a:pPr indent="0">
              <a:buFont typeface="Arial" panose="02080604020202020204" charset="0"/>
              <a:buNone/>
            </a:pPr>
            <a:r>
              <a:rPr lang="x-none" altLang="en-CA" sz="3600" dirty="0" smtClean="0"/>
              <a:t>Profs for domain definitions</a:t>
            </a:r>
            <a:endParaRPr lang="x-none" altLang="en-CA" sz="3600" dirty="0" smtClean="0"/>
          </a:p>
          <a:p>
            <a:pPr indent="0">
              <a:buFont typeface="Arial" panose="02080604020202020204" charset="0"/>
              <a:buNone/>
            </a:pPr>
            <a:r>
              <a:rPr lang="x-none" altLang="en-CA" sz="3600" dirty="0" smtClean="0"/>
              <a:t>Provean instead of SIFTS so that we can run in consistently.</a:t>
            </a:r>
            <a:endParaRPr lang="x-none" altLang="en-CA" sz="3600" dirty="0" smtClean="0"/>
          </a:p>
          <a:p>
            <a:pPr indent="0">
              <a:buFont typeface="Arial" panose="02080604020202020204" charset="0"/>
              <a:buNone/>
            </a:pPr>
            <a:r>
              <a:rPr lang="x-none" altLang="en-CA" sz="3600" dirty="0" smtClean="0"/>
              <a:t>Expand ELASPIC to work on a genome-wide scape</a:t>
            </a:r>
            <a:endParaRPr lang="x-none" altLang="en-CA" sz="3600" dirty="0" smtClean="0"/>
          </a:p>
          <a:p>
            <a:pPr indent="0">
              <a:buFont typeface="Arial" panose="02080604020202020204" charset="0"/>
              <a:buNone/>
            </a:pPr>
            <a:r>
              <a:rPr lang="x-none" altLang="en-CA" sz="3600" dirty="0" smtClean="0"/>
              <a:t>- Provean instead of SIFT</a:t>
            </a:r>
            <a:endParaRPr lang="x-none" altLang="en-CA" sz="3600" dirty="0" smtClean="0"/>
          </a:p>
          <a:p>
            <a:pPr indent="0">
              <a:buFont typeface="Arial" panose="02080604020202020204" charset="0"/>
              <a:buNone/>
            </a:pPr>
            <a:r>
              <a:rPr lang="x-none" altLang="en-CA" sz="3600" dirty="0" smtClean="0"/>
              <a:t>- ...</a:t>
            </a:r>
            <a:endParaRPr lang="x-none" altLang="en-CA" sz="3600" dirty="0" smtClean="0"/>
          </a:p>
          <a:p>
            <a:pPr indent="0">
              <a:buFont typeface="Arial" panose="02080604020202020204" charset="0"/>
              <a:buNone/>
            </a:pPr>
            <a:r>
              <a:rPr lang="x-none" altLang="en-CA" sz="3600" dirty="0" smtClean="0"/>
              <a:t>- ...</a:t>
            </a:r>
            <a:endParaRPr lang="x-none" altLang="en-CA" sz="36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Implementation</a:t>
            </a:r>
            <a:endParaRPr lang="x-none" altLang="en-CA" dirty="0" smtClean="0"/>
          </a:p>
        </p:txBody>
      </p:sp>
      <p:sp>
        <p:nvSpPr>
          <p:cNvPr id="4" name="Text Placeholder 3"/>
          <p:cNvSpPr>
            <a:spLocks noGrp="1"/>
          </p:cNvSpPr>
          <p:nvPr>
            <p:ph type="body" idx="1"/>
          </p:nvPr>
        </p:nvSpPr>
        <p:spPr/>
        <p:txBody>
          <a:bodyPr/>
          <a:lstStyle/>
          <a:p>
            <a:r>
              <a:rPr lang="en-CA" dirty="0" smtClean="0"/>
              <a:t>Evaluating the impact of mutations on protein stability and protein-protein affinity.</a:t>
            </a:r>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endParaRPr lang="x-none" altLang="en-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 - Database</a:t>
            </a:r>
            <a:endParaRPr lang="x-none" altLang="en-CA"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 - Pipeline</a:t>
            </a:r>
            <a:endParaRPr lang="x-none" altLang="en-CA"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 - Webservice</a:t>
            </a:r>
            <a:endParaRPr lang="x-none" altLang="en-C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endParaRPr lang="x-none" altLang="en-CA"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Results - Homology modelling coverage</a:t>
            </a:r>
            <a:endParaRPr lang="x-none" altLang="en-CA"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Core training</a:t>
            </a:r>
            <a:endParaRPr lang="x-none" altLang="en-CA" dirty="0" smtClean="0"/>
          </a:p>
        </p:txBody>
      </p:sp>
      <p:pic>
        <p:nvPicPr>
          <p:cNvPr id="3" name="Picture 2" descr="gridsearch_core"/>
          <p:cNvPicPr>
            <a:picLocks noChangeAspect="1"/>
          </p:cNvPicPr>
          <p:nvPr/>
        </p:nvPicPr>
        <p:blipFill>
          <a:blip r:embed="rId1"/>
          <a:stretch>
            <a:fillRect/>
          </a:stretch>
        </p:blipFill>
        <p:spPr>
          <a:xfrm>
            <a:off x="635" y="942340"/>
            <a:ext cx="9144000" cy="430110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Core feature elimination</a:t>
            </a:r>
            <a:endParaRPr lang="x-none" altLang="en-CA" dirty="0" smtClean="0"/>
          </a:p>
        </p:txBody>
      </p:sp>
      <p:pic>
        <p:nvPicPr>
          <p:cNvPr id="3" name="Picture 2" descr="feature_elimination_core"/>
          <p:cNvPicPr>
            <a:picLocks noChangeAspect="1"/>
          </p:cNvPicPr>
          <p:nvPr/>
        </p:nvPicPr>
        <p:blipFill>
          <a:blip r:embed="rId1"/>
          <a:stretch>
            <a:fillRect/>
          </a:stretch>
        </p:blipFill>
        <p:spPr>
          <a:xfrm>
            <a:off x="0" y="935355"/>
            <a:ext cx="9144000" cy="45483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Core validation</a:t>
            </a:r>
            <a:endParaRPr lang="x-none" altLang="en-CA" dirty="0" smtClean="0"/>
          </a:p>
        </p:txBody>
      </p:sp>
      <p:pic>
        <p:nvPicPr>
          <p:cNvPr id="3" name="Picture 2" descr="crossvalidation_performance_core"/>
          <p:cNvPicPr>
            <a:picLocks noChangeAspect="1"/>
          </p:cNvPicPr>
          <p:nvPr/>
        </p:nvPicPr>
        <p:blipFill>
          <a:blip r:embed="rId1"/>
          <a:stretch>
            <a:fillRect/>
          </a:stretch>
        </p:blipFill>
        <p:spPr>
          <a:xfrm>
            <a:off x="1187450" y="1124585"/>
            <a:ext cx="6669405" cy="4606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Core validation</a:t>
            </a:r>
            <a:endParaRPr lang="x-none" altLang="en-CA" dirty="0" smtClean="0"/>
          </a:p>
        </p:txBody>
      </p:sp>
      <p:pic>
        <p:nvPicPr>
          <p:cNvPr id="4" name="Picture 3" descr="validation_performance_core"/>
          <p:cNvPicPr>
            <a:picLocks noChangeAspect="1"/>
          </p:cNvPicPr>
          <p:nvPr/>
        </p:nvPicPr>
        <p:blipFill>
          <a:blip r:embed="rId1"/>
          <a:stretch>
            <a:fillRect/>
          </a:stretch>
        </p:blipFill>
        <p:spPr>
          <a:xfrm>
            <a:off x="1475740" y="1340485"/>
            <a:ext cx="6281420" cy="2174240"/>
          </a:xfrm>
          <a:prstGeom prst="rect">
            <a:avLst/>
          </a:prstGeom>
        </p:spPr>
      </p:pic>
      <p:pic>
        <p:nvPicPr>
          <p:cNvPr id="5" name="Picture 4" descr="test_performance_core"/>
          <p:cNvPicPr>
            <a:picLocks noChangeAspect="1"/>
          </p:cNvPicPr>
          <p:nvPr/>
        </p:nvPicPr>
        <p:blipFill>
          <a:blip r:embed="rId2"/>
          <a:stretch>
            <a:fillRect/>
          </a:stretch>
        </p:blipFill>
        <p:spPr>
          <a:xfrm>
            <a:off x="611505" y="4005580"/>
            <a:ext cx="8072755" cy="22459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CA"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Interface predictor training</a:t>
            </a:r>
            <a:endParaRPr lang="x-none" altLang="en-CA" dirty="0" smtClean="0"/>
          </a:p>
        </p:txBody>
      </p:sp>
      <p:pic>
        <p:nvPicPr>
          <p:cNvPr id="3" name="Picture 2" descr="/home/kimlab1/strokach/documents/manuscripts/msc_thesis/static/elaspic_training_set/machine_learning/gridsearch_interface.pnggridsearch_interface"/>
          <p:cNvPicPr>
            <a:picLocks noChangeAspect="1"/>
          </p:cNvPicPr>
          <p:nvPr/>
        </p:nvPicPr>
        <p:blipFill>
          <a:blip r:embed="rId1"/>
          <a:srcRect/>
          <a:stretch>
            <a:fillRect/>
          </a:stretch>
        </p:blipFill>
        <p:spPr>
          <a:xfrm>
            <a:off x="-317" y="942149"/>
            <a:ext cx="9144000" cy="430116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Interface predictor feature eliminatio</a:t>
            </a:r>
            <a:endParaRPr lang="x-none" altLang="en-CA" dirty="0" smtClean="0"/>
          </a:p>
        </p:txBody>
      </p:sp>
      <p:pic>
        <p:nvPicPr>
          <p:cNvPr id="3" name="Picture 2" descr="/home/kimlab1/strokach/documents/manuscripts/msc_thesis/static/elaspic_training_set/machine_learning/feature_elimination_interface.pngfeature_elimination_interface"/>
          <p:cNvPicPr>
            <a:picLocks noChangeAspect="1"/>
          </p:cNvPicPr>
          <p:nvPr/>
        </p:nvPicPr>
        <p:blipFill>
          <a:blip r:embed="rId1"/>
          <a:srcRect/>
          <a:stretch>
            <a:fillRect/>
          </a:stretch>
        </p:blipFill>
        <p:spPr>
          <a:xfrm>
            <a:off x="0" y="935587"/>
            <a:ext cx="9144000" cy="45478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Interface validation</a:t>
            </a:r>
            <a:endParaRPr lang="x-none" altLang="en-CA" dirty="0" smtClean="0"/>
          </a:p>
        </p:txBody>
      </p:sp>
      <p:pic>
        <p:nvPicPr>
          <p:cNvPr id="3" name="Picture 2" descr="/home/kimlab1/strokach/documents/manuscripts/msc_thesis/static/elaspic_training_set/validation/crossvalidation_performance_interface.pngcrossvalidation_performance_interface"/>
          <p:cNvPicPr>
            <a:picLocks noChangeAspect="1"/>
          </p:cNvPicPr>
          <p:nvPr/>
        </p:nvPicPr>
        <p:blipFill>
          <a:blip r:embed="rId1"/>
          <a:srcRect/>
          <a:stretch>
            <a:fillRect/>
          </a:stretch>
        </p:blipFill>
        <p:spPr>
          <a:xfrm>
            <a:off x="1187450" y="1124903"/>
            <a:ext cx="6669405" cy="4605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a:t>
            </a:r>
            <a:r>
              <a:rPr lang="x-none" altLang="en-CA" dirty="0" smtClean="0">
                <a:sym typeface="+mn-ea"/>
              </a:rPr>
              <a:t>Interface </a:t>
            </a:r>
            <a:r>
              <a:rPr lang="x-none" altLang="en-CA" dirty="0" smtClean="0"/>
              <a:t>validation</a:t>
            </a:r>
            <a:endParaRPr lang="x-none" altLang="en-CA" dirty="0" smtClean="0"/>
          </a:p>
        </p:txBody>
      </p:sp>
      <p:pic>
        <p:nvPicPr>
          <p:cNvPr id="4" name="Picture 3" descr="/home/kimlab1/strokach/documents/manuscripts/msc_thesis/static/elaspic_training_set/validation/validation_performance_interface.pngvalidation_performance_interface"/>
          <p:cNvPicPr>
            <a:picLocks noChangeAspect="1"/>
          </p:cNvPicPr>
          <p:nvPr/>
        </p:nvPicPr>
        <p:blipFill>
          <a:blip r:embed="rId1"/>
          <a:srcRect/>
          <a:stretch>
            <a:fillRect/>
          </a:stretch>
        </p:blipFill>
        <p:spPr>
          <a:xfrm>
            <a:off x="1076960" y="1052830"/>
            <a:ext cx="7094220" cy="1955800"/>
          </a:xfrm>
          <a:prstGeom prst="rect">
            <a:avLst/>
          </a:prstGeom>
        </p:spPr>
      </p:pic>
      <p:pic>
        <p:nvPicPr>
          <p:cNvPr id="5" name="Picture 4" descr="/home/kimlab1/strokach/documents/manuscripts/msc_thesis/static/elaspic_training_set/validation/test_performance_interface.pngtest_performance_interface"/>
          <p:cNvPicPr>
            <a:picLocks noChangeAspect="1"/>
          </p:cNvPicPr>
          <p:nvPr/>
        </p:nvPicPr>
        <p:blipFill>
          <a:blip r:embed="rId2"/>
          <a:srcRect/>
          <a:stretch>
            <a:fillRect/>
          </a:stretch>
        </p:blipFill>
        <p:spPr>
          <a:xfrm>
            <a:off x="247650" y="3361055"/>
            <a:ext cx="8752840" cy="33007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 - Interface validation performance</a:t>
            </a:r>
            <a:endParaRPr lang="x-none" altLang="en-CA"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endParaRPr lang="x-none" altLang="en-CA" i="1"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3387090"/>
          </a:xfrm>
          <a:prstGeom prst="rect">
            <a:avLst/>
          </a:prstGeom>
          <a:noFill/>
        </p:spPr>
        <p:txBody>
          <a:bodyPr wrap="square" rtlCol="0">
            <a:spAutoFit/>
          </a:bodyPr>
          <a:p>
            <a:pPr indent="0">
              <a:buFont typeface="Arial" panose="02080604020202020204" charset="0"/>
              <a:buNone/>
            </a:pPr>
            <a:r>
              <a:rPr lang="x-none" altLang="en-CA" sz="3600" dirty="0" smtClean="0"/>
              <a:t>Lessons from convolutional neural networks:</a:t>
            </a:r>
            <a:endParaRPr lang="x-none" altLang="en-CA" sz="3600" dirty="0" smtClean="0"/>
          </a:p>
          <a:p>
            <a:pPr marL="571500" indent="-571500">
              <a:buFont typeface="Arial" panose="02080604020202020204" charset="0"/>
              <a:buChar char="•"/>
            </a:pPr>
            <a:r>
              <a:rPr lang="x-none" altLang="en-CA" sz="3600" dirty="0" smtClean="0"/>
              <a:t>Pretrain a deep ConvNet on a large dataset (e.g. ImageNet)</a:t>
            </a:r>
            <a:endParaRPr lang="x-none" altLang="en-CA" sz="3600" dirty="0" smtClean="0"/>
          </a:p>
          <a:p>
            <a:pPr marL="571500" indent="-571500">
              <a:buFont typeface="Arial" panose="02080604020202020204" charset="0"/>
              <a:buChar char="•"/>
            </a:pPr>
            <a:r>
              <a:rPr lang="x-none" altLang="en-CA" sz="3600" dirty="0" smtClean="0"/>
              <a:t>Use the first layer(s) in other applications with a smaller training set</a:t>
            </a:r>
            <a:endParaRPr lang="x-none" altLang="en-CA" sz="3600" dirty="0"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3" name="Picture 2"/>
          <p:cNvPicPr>
            <a:picLocks noChangeAspect="1"/>
          </p:cNvPicPr>
          <p:nvPr/>
        </p:nvPicPr>
        <p:blipFill>
          <a:blip r:embed="rId1"/>
          <a:stretch>
            <a:fillRect/>
          </a:stretch>
        </p:blipFill>
        <p:spPr>
          <a:xfrm>
            <a:off x="683260" y="837565"/>
            <a:ext cx="7957820" cy="3596005"/>
          </a:xfrm>
          <a:prstGeom prst="rect">
            <a:avLst/>
          </a:prstGeom>
        </p:spPr>
      </p:pic>
      <p:pic>
        <p:nvPicPr>
          <p:cNvPr id="4" name="Picture 3"/>
          <p:cNvPicPr>
            <a:picLocks noChangeAspect="1"/>
          </p:cNvPicPr>
          <p:nvPr/>
        </p:nvPicPr>
        <p:blipFill>
          <a:blip r:embed="rId2"/>
          <a:stretch>
            <a:fillRect/>
          </a:stretch>
        </p:blipFill>
        <p:spPr>
          <a:xfrm>
            <a:off x="2119313" y="4509770"/>
            <a:ext cx="5085715" cy="20764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5" name="Picture 4"/>
          <p:cNvPicPr>
            <a:picLocks noChangeAspect="1"/>
          </p:cNvPicPr>
          <p:nvPr/>
        </p:nvPicPr>
        <p:blipFill>
          <a:blip r:embed="rId1"/>
          <a:stretch>
            <a:fillRect/>
          </a:stretch>
        </p:blipFill>
        <p:spPr>
          <a:xfrm>
            <a:off x="395605" y="980440"/>
            <a:ext cx="4370070" cy="4773295"/>
          </a:xfrm>
          <a:prstGeom prst="rect">
            <a:avLst/>
          </a:prstGeom>
        </p:spPr>
      </p:pic>
      <p:sp>
        <p:nvSpPr>
          <p:cNvPr id="6" name="Right Brace 5"/>
          <p:cNvSpPr/>
          <p:nvPr/>
        </p:nvSpPr>
        <p:spPr>
          <a:xfrm>
            <a:off x="4932680" y="1052830"/>
            <a:ext cx="575945" cy="187198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7" name="Right Brace 6"/>
          <p:cNvSpPr/>
          <p:nvPr/>
        </p:nvSpPr>
        <p:spPr>
          <a:xfrm>
            <a:off x="4932680" y="2997200"/>
            <a:ext cx="575945" cy="138557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8" name="TextBox 7"/>
          <p:cNvSpPr txBox="1"/>
          <p:nvPr/>
        </p:nvSpPr>
        <p:spPr>
          <a:xfrm>
            <a:off x="5723890" y="1506220"/>
            <a:ext cx="2428875" cy="916305"/>
          </a:xfrm>
          <a:prstGeom prst="rect">
            <a:avLst/>
          </a:prstGeom>
          <a:noFill/>
        </p:spPr>
        <p:txBody>
          <a:bodyPr wrap="square" rtlCol="0">
            <a:spAutoFit/>
          </a:bodyPr>
          <a:p>
            <a:r>
              <a:rPr lang="x-none" altLang="en-CA"/>
              <a:t>Train to predict the deleteriousness of mutations.</a:t>
            </a:r>
            <a:endParaRPr lang="x-none" altLang="en-CA"/>
          </a:p>
        </p:txBody>
      </p:sp>
      <p:sp>
        <p:nvSpPr>
          <p:cNvPr id="9" name="TextBox 8"/>
          <p:cNvSpPr txBox="1"/>
          <p:nvPr/>
        </p:nvSpPr>
        <p:spPr>
          <a:xfrm>
            <a:off x="5723890" y="3488055"/>
            <a:ext cx="2428875" cy="384175"/>
          </a:xfrm>
          <a:prstGeom prst="rect">
            <a:avLst/>
          </a:prstGeom>
          <a:noFill/>
        </p:spPr>
        <p:txBody>
          <a:bodyPr wrap="square" rtlCol="0">
            <a:spAutoFit/>
          </a:bodyPr>
          <a:p>
            <a:r>
              <a:rPr lang="x-none" altLang="en-CA"/>
              <a:t>Train to predict </a:t>
            </a:r>
            <a:r>
              <a:rPr lang="x-none" altLang="en-CA">
                <a:latin typeface="Noto Sans" charset="0"/>
                <a:sym typeface="+mn-ea"/>
              </a:rPr>
              <a:t>∆∆G.</a:t>
            </a:r>
            <a:endParaRPr lang="x-none" altLang="en-CA">
              <a:latin typeface="Noto Sans" charset="0"/>
            </a:endParaRPr>
          </a:p>
        </p:txBody>
      </p:sp>
      <p:pic>
        <p:nvPicPr>
          <p:cNvPr id="11" name="Picture 10" descr="gridsearch_core"/>
          <p:cNvPicPr>
            <a:picLocks noChangeAspect="1"/>
          </p:cNvPicPr>
          <p:nvPr/>
        </p:nvPicPr>
        <p:blipFill>
          <a:blip r:embed="rId2"/>
          <a:stretch>
            <a:fillRect/>
          </a:stretch>
        </p:blipFill>
        <p:spPr>
          <a:xfrm>
            <a:off x="6516370" y="5517515"/>
            <a:ext cx="2496820" cy="11741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3387090"/>
          </a:xfrm>
          <a:prstGeom prst="rect">
            <a:avLst/>
          </a:prstGeom>
          <a:noFill/>
        </p:spPr>
        <p:txBody>
          <a:bodyPr wrap="square" rtlCol="0">
            <a:spAutoFit/>
          </a:bodyPr>
          <a:p>
            <a:pPr indent="0">
              <a:buFont typeface="Arial" panose="02080604020202020204" charset="0"/>
              <a:buNone/>
            </a:pPr>
            <a:r>
              <a:rPr lang="x-none" altLang="en-CA" sz="3600" dirty="0" smtClean="0"/>
              <a:t>Use the same approach for ELASPIC:</a:t>
            </a:r>
            <a:endParaRPr lang="x-none" altLang="en-CA" sz="3600" dirty="0" smtClean="0"/>
          </a:p>
          <a:p>
            <a:pPr marL="571500" indent="-571500">
              <a:buFont typeface="Arial" panose="02080604020202020204" charset="0"/>
              <a:buChar char="•"/>
            </a:pPr>
            <a:r>
              <a:rPr lang="x-none" altLang="en-CA" sz="3600" dirty="0" smtClean="0"/>
              <a:t>Feature extraction using a Gradient Boosting Classifier (GBC) trained to predict deleteriousness scores</a:t>
            </a:r>
            <a:endParaRPr lang="x-none" altLang="en-CA" sz="3600" dirty="0" smtClean="0"/>
          </a:p>
          <a:p>
            <a:pPr marL="571500" indent="-571500">
              <a:buFont typeface="Arial" panose="02080604020202020204" charset="0"/>
              <a:buChar char="•"/>
            </a:pPr>
            <a:r>
              <a:rPr lang="x-none" altLang="en-CA" sz="3600" dirty="0" smtClean="0"/>
              <a:t>Logistic regression using trained GBC features as input to predict mutation </a:t>
            </a:r>
            <a:endParaRPr lang="x-none" altLang="en-CA" sz="3600"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
        <p:nvSpPr>
          <p:cNvPr id="12" name="TextBox 11"/>
          <p:cNvSpPr txBox="1"/>
          <p:nvPr/>
        </p:nvSpPr>
        <p:spPr>
          <a:xfrm>
            <a:off x="251460" y="980440"/>
            <a:ext cx="8682990" cy="2227580"/>
          </a:xfrm>
          <a:prstGeom prst="rect">
            <a:avLst/>
          </a:prstGeom>
          <a:noFill/>
        </p:spPr>
        <p:txBody>
          <a:bodyPr wrap="square" rtlCol="0">
            <a:spAutoFit/>
          </a:bodyPr>
          <a:p>
            <a:pPr indent="0">
              <a:buFont typeface="Arial" panose="02080604020202020204" charset="0"/>
              <a:buNone/>
            </a:pPr>
            <a:r>
              <a:rPr lang="x-none" altLang="en-CA" sz="2800" dirty="0" smtClean="0"/>
              <a:t>Include </a:t>
            </a:r>
            <a:r>
              <a:rPr lang="x-none" altLang="en-CA" sz="2800" i="1" dirty="0" smtClean="0"/>
              <a:t>multi-residue mutations</a:t>
            </a:r>
            <a:endParaRPr lang="x-none" altLang="en-CA" sz="2800" i="1" dirty="0" smtClean="0"/>
          </a:p>
          <a:p>
            <a:pPr marL="571500" indent="-571500">
              <a:buFont typeface="Arial" panose="02080604020202020204" charset="0"/>
              <a:buChar char="•"/>
            </a:pPr>
            <a:r>
              <a:rPr lang="x-none" altLang="en-CA" sz="2800" dirty="0" smtClean="0"/>
              <a:t>Bootstrap </a:t>
            </a:r>
            <a:r>
              <a:rPr lang="x-none" altLang="en-CA" sz="2800" dirty="0" smtClean="0">
                <a:latin typeface="Noto Sans" charset="0"/>
                <a:sym typeface="+mn-ea"/>
              </a:rPr>
              <a:t>∆∆G scores of constituent mutations by normalizing the </a:t>
            </a:r>
            <a:r>
              <a:rPr lang="x-none" altLang="en-CA" sz="2800" dirty="0" smtClean="0">
                <a:latin typeface="Noto Sans" charset="0"/>
                <a:sym typeface="+mn-ea"/>
              </a:rPr>
              <a:t>∆∆G given by ELASIC by the divergence between the ELASPIC predicted and experimental values.</a:t>
            </a:r>
            <a:endParaRPr lang="x-none" altLang="en-CA" sz="2800" dirty="0" smtClean="0">
              <a:latin typeface="Noto Sans"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Even more data</a:t>
            </a:r>
            <a:endParaRPr lang="x-none" altLang="en-CA" b="0" dirty="0" smtClean="0"/>
          </a:p>
        </p:txBody>
      </p:sp>
      <p:sp>
        <p:nvSpPr>
          <p:cNvPr id="12" name="TextBox 11"/>
          <p:cNvSpPr txBox="1"/>
          <p:nvPr/>
        </p:nvSpPr>
        <p:spPr>
          <a:xfrm>
            <a:off x="251460" y="980440"/>
            <a:ext cx="8682990" cy="4361180"/>
          </a:xfrm>
          <a:prstGeom prst="rect">
            <a:avLst/>
          </a:prstGeom>
          <a:noFill/>
        </p:spPr>
        <p:txBody>
          <a:bodyPr wrap="square" rtlCol="0">
            <a:spAutoFit/>
          </a:bodyPr>
          <a:p>
            <a:pPr indent="0">
              <a:buFont typeface="Arial" panose="02080604020202020204" charset="0"/>
              <a:buNone/>
            </a:pPr>
            <a:r>
              <a:rPr lang="x-none" altLang="en-CA" sz="2800" dirty="0" smtClean="0"/>
              <a:t>Include other datasets following the same "bootstrap" procedure.</a:t>
            </a:r>
            <a:endParaRPr lang="x-none" altLang="en-CA" sz="2800" dirty="0" smtClean="0"/>
          </a:p>
          <a:p>
            <a:pPr marL="571500" indent="-571500">
              <a:buFont typeface="Arial" panose="02080604020202020204" charset="0"/>
              <a:buChar char="•"/>
            </a:pPr>
            <a:r>
              <a:rPr lang="x-none" altLang="en-CA" sz="2800" dirty="0" smtClean="0">
                <a:latin typeface="Noto Sans" charset="0"/>
                <a:sym typeface="+mn-ea"/>
              </a:rPr>
              <a:t>For the </a:t>
            </a:r>
            <a:r>
              <a:rPr lang="x-none" altLang="en-CA" sz="2800" i="1" dirty="0" smtClean="0">
                <a:latin typeface="Noto Sans" charset="0"/>
                <a:sym typeface="+mn-ea"/>
              </a:rPr>
              <a:t>core </a:t>
            </a:r>
            <a:r>
              <a:rPr lang="x-none" altLang="en-CA" sz="2800" dirty="0" smtClean="0">
                <a:latin typeface="Noto Sans" charset="0"/>
                <a:sym typeface="+mn-ea"/>
              </a:rPr>
              <a:t>predictor, create a dataset of mutations to thermophilic organism coming from nearest ancesstor.</a:t>
            </a:r>
            <a:endParaRPr lang="x-none" altLang="en-CA" sz="2800" dirty="0" smtClean="0">
              <a:latin typeface="Noto Sans" charset="0"/>
            </a:endParaRPr>
          </a:p>
          <a:p>
            <a:pPr marL="571500" indent="-571500">
              <a:buFont typeface="Arial" panose="02080604020202020204" charset="0"/>
              <a:buChar char="•"/>
            </a:pPr>
            <a:r>
              <a:rPr lang="x-none" altLang="en-CA" sz="2800" dirty="0" smtClean="0">
                <a:latin typeface="Noto Sans" charset="0"/>
              </a:rPr>
              <a:t>For the </a:t>
            </a:r>
            <a:r>
              <a:rPr lang="x-none" altLang="en-CA" sz="2800" i="1" dirty="0" smtClean="0">
                <a:latin typeface="Noto Sans" charset="0"/>
              </a:rPr>
              <a:t>interface </a:t>
            </a:r>
            <a:r>
              <a:rPr lang="x-none" altLang="en-CA" sz="2800" dirty="0" smtClean="0">
                <a:latin typeface="Noto Sans" charset="0"/>
              </a:rPr>
              <a:t>predictor, convert phage-display drop-off scores to </a:t>
            </a:r>
            <a:r>
              <a:rPr lang="x-none" altLang="en-CA" sz="2800" dirty="0" smtClean="0">
                <a:latin typeface="Noto Sans" charset="0"/>
                <a:sym typeface="+mn-ea"/>
              </a:rPr>
              <a:t>∆∆G and add to ELASPIC training set (maybe need to log-transform or perform other correctionns).</a:t>
            </a:r>
            <a:endParaRPr lang="x-none" altLang="en-CA" sz="2800" dirty="0" smtClean="0">
              <a:latin typeface="Noto Sans" charset="0"/>
              <a:sym typeface="+mn-ea"/>
            </a:endParaRPr>
          </a:p>
          <a:p>
            <a:pPr marL="571500" indent="-571500">
              <a:buFont typeface="Arial" panose="02080604020202020204" charset="0"/>
              <a:buChar char="•"/>
            </a:pPr>
            <a:endParaRPr lang="x-none" altLang="en-CA" sz="2800" dirty="0" smtClean="0">
              <a:latin typeface="Noto Sans"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"napespace"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"napespace"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interaction types</a:t>
            </a:r>
            <a:endParaRPr lang="x-none" altLang="en-CA" b="0" dirty="0" smtClean="0"/>
          </a:p>
        </p:txBody>
      </p:sp>
      <p:sp>
        <p:nvSpPr>
          <p:cNvPr id="12" name="TextBox 11"/>
          <p:cNvSpPr txBox="1"/>
          <p:nvPr/>
        </p:nvSpPr>
        <p:spPr>
          <a:xfrm>
            <a:off x="251460" y="980440"/>
            <a:ext cx="8682990" cy="6775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FoldX</a:t>
            </a: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3851910" y="2852420"/>
            <a:ext cx="4830445" cy="34855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p>
            <a:r>
              <a:rPr lang="x-none" altLang="en-CA"/>
              <a:t>Introduction</a:t>
            </a:r>
            <a:endParaRPr lang="x-none" altLang="en-CA"/>
          </a:p>
          <a:p>
            <a:r>
              <a:rPr lang="x-none" altLang="en-CA"/>
              <a:t>Implementation</a:t>
            </a:r>
            <a:endParaRPr lang="x-none" altLang="en-CA"/>
          </a:p>
          <a:p>
            <a:pPr lvl="1"/>
            <a:r>
              <a:rPr lang="x-none" altLang="en-CA" sz="2800"/>
              <a:t>ELASPIC database</a:t>
            </a:r>
            <a:endParaRPr lang="x-none" altLang="en-CA" sz="2800"/>
          </a:p>
          <a:p>
            <a:pPr lvl="1"/>
            <a:r>
              <a:rPr lang="x-none" altLang="en-CA" sz="2800"/>
              <a:t>Homology modelling of the human proteome</a:t>
            </a:r>
            <a:endParaRPr lang="x-none" altLang="en-CA" sz="2800"/>
          </a:p>
          <a:p>
            <a:pPr lvl="1"/>
            <a:r>
              <a:rPr lang="x-none" altLang="en-CA" sz="2800"/>
              <a:t>ELASPIC pipeline</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a:t>Discussion</a:t>
            </a:r>
            <a:endParaRPr lang="x-none" altLang="en-CA"/>
          </a:p>
          <a:p>
            <a:pPr lvl="1"/>
            <a:r>
              <a:rPr lang="x-none" altLang="en-CA"/>
              <a:t>What have we learned?</a:t>
            </a:r>
            <a:endParaRPr lang="x-none" altLang="en-CA"/>
          </a:p>
          <a:p>
            <a:pPr lvl="1"/>
            <a:r>
              <a:rPr lang="x-none" altLang="en-CA"/>
              <a:t>Future directions</a:t>
            </a:r>
            <a:endParaRPr lang="x-none" altLang="en-CA"/>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x-none" altLang="en-CA"/>
              <a:t>Introduction</a:t>
            </a:r>
            <a:endParaRPr lang="x-none" altLang="en-CA"/>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834480" y="1374442"/>
            <a:ext cx="3089448" cy="486287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Rise in genome sequening</a:t>
            </a:r>
            <a:endParaRPr lang="x-none" altLang="en-CA" b="0" dirty="0" smtClean="0"/>
          </a:p>
        </p:txBody>
      </p:sp>
      <p:sp>
        <p:nvSpPr>
          <p:cNvPr id="12" name="Content Placeholder 11"/>
          <p:cNvSpPr>
            <a:spLocks noGrp="1"/>
          </p:cNvSpPr>
          <p:nvPr>
            <p:ph idx="1"/>
          </p:nvPr>
        </p:nvSpPr>
        <p:spPr>
          <a:xfrm>
            <a:off x="457835" y="908685"/>
            <a:ext cx="3309620" cy="5688330"/>
          </a:xfrm>
        </p:spPr>
        <p:txBody>
          <a:bodyPr/>
          <a:p>
            <a:r>
              <a:rPr lang="x-none" altLang="en-CA" sz="2800"/>
              <a:t>Cost of genome sequencing has fallen dramatically.</a:t>
            </a:r>
            <a:endParaRPr lang="x-none" altLang="en-CA" sz="2800"/>
          </a:p>
          <a:p>
            <a:pPr fontAlgn="auto">
              <a:spcBef>
                <a:spcPts val="1100"/>
              </a:spcBef>
              <a:spcAft>
                <a:spcPts val="1200"/>
              </a:spcAft>
            </a:pPr>
            <a:r>
              <a:rPr lang="x-none" altLang="en-CA" sz="2800"/>
              <a:t>Interpreting genomic variants to yield meaningful and actionable results remains a challenge.</a:t>
            </a:r>
            <a:endParaRPr lang="x-none" altLang="en-CA" sz="2800"/>
          </a:p>
        </p:txBody>
      </p:sp>
      <p:grpSp>
        <p:nvGrpSpPr>
          <p:cNvPr id="13" name="Group 12"/>
          <p:cNvGrpSpPr/>
          <p:nvPr/>
        </p:nvGrpSpPr>
        <p:grpSpPr>
          <a:xfrm>
            <a:off x="4058285" y="908685"/>
            <a:ext cx="4836769" cy="4062131"/>
            <a:chOff x="6292" y="1431"/>
            <a:chExt cx="7942" cy="6670"/>
          </a:xfrm>
        </p:grpSpPr>
        <p:sp>
          <p:nvSpPr>
            <p:cNvPr id="5" name="TextBox 4"/>
            <p:cNvSpPr txBox="1"/>
            <p:nvPr/>
          </p:nvSpPr>
          <p:spPr>
            <a:xfrm>
              <a:off x="6292" y="7442"/>
              <a:ext cx="6258" cy="659"/>
            </a:xfrm>
            <a:prstGeom prst="rect">
              <a:avLst/>
            </a:prstGeom>
            <a:noFill/>
          </p:spPr>
          <p:txBody>
            <a:bodyPr wrap="square" rtlCol="0" anchor="t">
              <a:spAutoFit/>
            </a:bodyPr>
            <a:p>
              <a:r>
                <a:rPr lang="en-CA" altLang="en-US" sz="900"/>
                <a:t>https://www.genome.gov/27541954/dna-sequencing-costs-data/</a:t>
              </a:r>
              <a:endParaRPr lang="en-CA" altLang="en-US" sz="900"/>
            </a:p>
          </p:txBody>
        </p:sp>
        <p:pic>
          <p:nvPicPr>
            <p:cNvPr id="8" name="Picture 7"/>
            <p:cNvPicPr>
              <a:picLocks noChangeAspect="1"/>
            </p:cNvPicPr>
            <p:nvPr/>
          </p:nvPicPr>
          <p:blipFill>
            <a:blip r:embed="rId1"/>
            <a:stretch>
              <a:fillRect/>
            </a:stretch>
          </p:blipFill>
          <p:spPr>
            <a:xfrm>
              <a:off x="6293" y="1431"/>
              <a:ext cx="7941" cy="5956"/>
            </a:xfrm>
            <a:prstGeom prst="rect">
              <a:avLst/>
            </a:prstGeom>
          </p:spPr>
        </p:pic>
      </p:grpSp>
      <p:pic>
        <p:nvPicPr>
          <p:cNvPr id="14" name="Picture 13"/>
          <p:cNvPicPr>
            <a:picLocks noChangeAspect="1"/>
          </p:cNvPicPr>
          <p:nvPr/>
        </p:nvPicPr>
        <p:blipFill>
          <a:blip r:embed="rId2"/>
          <a:stretch>
            <a:fillRect/>
          </a:stretch>
        </p:blipFill>
        <p:spPr>
          <a:xfrm>
            <a:off x="3275965" y="5013325"/>
            <a:ext cx="5749925" cy="8064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11" name="Group 10"/>
          <p:cNvGrpSpPr/>
          <p:nvPr/>
        </p:nvGrpSpPr>
        <p:grpSpPr>
          <a:xfrm>
            <a:off x="0" y="1339215"/>
            <a:ext cx="9135745" cy="1617345"/>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323215" y="765810"/>
            <a:ext cx="3291205" cy="643890"/>
          </a:xfrm>
          <a:prstGeom prst="rect">
            <a:avLst/>
          </a:prstGeom>
          <a:noFill/>
        </p:spPr>
        <p:txBody>
          <a:bodyPr wrap="square" rtlCol="0">
            <a:spAutoFit/>
          </a:bodyPr>
          <a:p>
            <a:pPr indent="0">
              <a:buFont typeface="Arial" panose="02080604020202020204" charset="0"/>
              <a:buNone/>
            </a:pPr>
            <a:r>
              <a:rPr lang="x-none" altLang="en-CA" sz="3600" dirty="0" smtClean="0"/>
              <a:t>Variant calling</a:t>
            </a:r>
            <a:endParaRPr lang="x-none" altLang="en-CA" sz="3600" dirty="0" smtClean="0"/>
          </a:p>
        </p:txBody>
      </p:sp>
      <p:grpSp>
        <p:nvGrpSpPr>
          <p:cNvPr id="33" name="Group 32"/>
          <p:cNvGrpSpPr/>
          <p:nvPr/>
        </p:nvGrpSpPr>
        <p:grpSpPr>
          <a:xfrm>
            <a:off x="624205" y="3429635"/>
            <a:ext cx="6345555" cy="2152650"/>
            <a:chOff x="756" y="11389"/>
            <a:chExt cx="9993" cy="3390"/>
          </a:xfrm>
        </p:grpSpPr>
        <p:pic>
          <p:nvPicPr>
            <p:cNvPr id="9" name="Picture 8"/>
            <p:cNvPicPr>
              <a:picLocks noChangeAspect="1"/>
            </p:cNvPicPr>
            <p:nvPr/>
          </p:nvPicPr>
          <p:blipFill>
            <a:blip r:embed="rId2"/>
            <a:srcRect l="78598" t="18065" r="9218" b="30663"/>
            <a:stretch>
              <a:fillRect/>
            </a:stretch>
          </p:blipFill>
          <p:spPr>
            <a:xfrm>
              <a:off x="756" y="12036"/>
              <a:ext cx="2984" cy="1942"/>
            </a:xfrm>
            <a:prstGeom prst="rect">
              <a:avLst/>
            </a:prstGeom>
          </p:spPr>
        </p:pic>
        <p:pic>
          <p:nvPicPr>
            <p:cNvPr id="25" name="Picture 24" descr="variant_calling_box"/>
            <p:cNvPicPr>
              <a:picLocks noChangeAspect="1"/>
            </p:cNvPicPr>
            <p:nvPr/>
          </p:nvPicPr>
          <p:blipFill>
            <a:blip r:embed="rId3"/>
            <a:stretch>
              <a:fillRect/>
            </a:stretch>
          </p:blipFill>
          <p:spPr>
            <a:xfrm>
              <a:off x="3458" y="11389"/>
              <a:ext cx="7291" cy="3390"/>
            </a:xfrm>
            <a:prstGeom prst="rect">
              <a:avLst/>
            </a:prstGeom>
          </p:spPr>
        </p:pic>
        <p:pic>
          <p:nvPicPr>
            <p:cNvPr id="27" name="Picture 26"/>
            <p:cNvPicPr>
              <a:picLocks noChangeAspect="1"/>
            </p:cNvPicPr>
            <p:nvPr/>
          </p:nvPicPr>
          <p:blipFill>
            <a:blip r:embed="rId4"/>
            <a:stretch>
              <a:fillRect/>
            </a:stretch>
          </p:blipFill>
          <p:spPr>
            <a:xfrm>
              <a:off x="6293" y="11751"/>
              <a:ext cx="1665" cy="750"/>
            </a:xfrm>
            <a:prstGeom prst="rect">
              <a:avLst/>
            </a:prstGeom>
          </p:spPr>
        </p:pic>
        <p:pic>
          <p:nvPicPr>
            <p:cNvPr id="28" name="Picture 27"/>
            <p:cNvPicPr>
              <a:picLocks noChangeAspect="1"/>
            </p:cNvPicPr>
            <p:nvPr/>
          </p:nvPicPr>
          <p:blipFill>
            <a:blip r:embed="rId5"/>
            <a:stretch>
              <a:fillRect/>
            </a:stretch>
          </p:blipFill>
          <p:spPr>
            <a:xfrm>
              <a:off x="6010" y="12659"/>
              <a:ext cx="2231" cy="797"/>
            </a:xfrm>
            <a:prstGeom prst="rect">
              <a:avLst/>
            </a:prstGeom>
          </p:spPr>
        </p:pic>
        <p:pic>
          <p:nvPicPr>
            <p:cNvPr id="32" name="Picture 31"/>
            <p:cNvPicPr>
              <a:picLocks noChangeAspect="1"/>
            </p:cNvPicPr>
            <p:nvPr/>
          </p:nvPicPr>
          <p:blipFill>
            <a:blip r:embed="rId6"/>
            <a:stretch>
              <a:fillRect/>
            </a:stretch>
          </p:blipFill>
          <p:spPr>
            <a:xfrm>
              <a:off x="5917" y="13639"/>
              <a:ext cx="2418" cy="823"/>
            </a:xfrm>
            <a:prstGeom prst="rect">
              <a:avLst/>
            </a:prstGeom>
          </p:spPr>
        </p:pic>
      </p:grpSp>
      <p:sp>
        <p:nvSpPr>
          <p:cNvPr id="13" name="TextBox 12"/>
          <p:cNvSpPr txBox="1"/>
          <p:nvPr/>
        </p:nvSpPr>
        <p:spPr>
          <a:xfrm>
            <a:off x="107315" y="5229860"/>
            <a:ext cx="2705735" cy="367665"/>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 chr position ref alt...</a:t>
            </a:r>
            <a:endParaRPr lang="x-none" altLang="en-CA" dirty="0"/>
          </a:p>
        </p:txBody>
      </p:sp>
      <p:pic>
        <p:nvPicPr>
          <p:cNvPr id="36" name="Picture 35" descr="scientist"/>
          <p:cNvPicPr>
            <a:picLocks noChangeAspect="1"/>
          </p:cNvPicPr>
          <p:nvPr/>
        </p:nvPicPr>
        <p:blipFill>
          <a:blip r:embed="rId7"/>
          <a:stretch>
            <a:fillRect/>
          </a:stretch>
        </p:blipFill>
        <p:spPr>
          <a:xfrm>
            <a:off x="7092315" y="3789045"/>
            <a:ext cx="1777365" cy="1777365"/>
          </a:xfrm>
          <a:prstGeom prst="rect">
            <a:avLst/>
          </a:prstGeom>
        </p:spPr>
      </p:pic>
      <p:grpSp>
        <p:nvGrpSpPr>
          <p:cNvPr id="18" name="Group 17"/>
          <p:cNvGrpSpPr/>
          <p:nvPr/>
        </p:nvGrpSpPr>
        <p:grpSpPr>
          <a:xfrm>
            <a:off x="2626360" y="5671185"/>
            <a:ext cx="1700530" cy="763905"/>
            <a:chOff x="3231" y="8349"/>
            <a:chExt cx="2678" cy="1203"/>
          </a:xfrm>
        </p:grpSpPr>
        <p:pic>
          <p:nvPicPr>
            <p:cNvPr id="15" name="Picture 14"/>
            <p:cNvPicPr>
              <a:picLocks noChangeAspect="1"/>
            </p:cNvPicPr>
            <p:nvPr/>
          </p:nvPicPr>
          <p:blipFill>
            <a:blip r:embed="rId8"/>
            <a:stretch>
              <a:fillRect/>
            </a:stretch>
          </p:blipFill>
          <p:spPr>
            <a:xfrm>
              <a:off x="4706" y="8349"/>
              <a:ext cx="1203" cy="1203"/>
            </a:xfrm>
            <a:prstGeom prst="rect">
              <a:avLst/>
            </a:prstGeom>
          </p:spPr>
        </p:pic>
        <p:sp>
          <p:nvSpPr>
            <p:cNvPr id="17" name="TextBox 16"/>
            <p:cNvSpPr txBox="1"/>
            <p:nvPr/>
          </p:nvSpPr>
          <p:spPr>
            <a:xfrm>
              <a:off x="3231" y="8446"/>
              <a:ext cx="1598"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dbNSFP</a:t>
              </a:r>
              <a:endParaRPr lang="x-none" altLang="en-CA" dirty="0"/>
            </a:p>
          </p:txBody>
        </p:sp>
      </p:grpSp>
      <p:pic>
        <p:nvPicPr>
          <p:cNvPr id="22" name="Picture 21" descr="server"/>
          <p:cNvPicPr>
            <a:picLocks noChangeAspect="1"/>
          </p:cNvPicPr>
          <p:nvPr/>
        </p:nvPicPr>
        <p:blipFill>
          <a:blip r:embed="rId9"/>
          <a:stretch>
            <a:fillRect/>
          </a:stretch>
        </p:blipFill>
        <p:spPr>
          <a:xfrm>
            <a:off x="4787900" y="5661025"/>
            <a:ext cx="920750" cy="832485"/>
          </a:xfrm>
          <a:prstGeom prst="rect">
            <a:avLst/>
          </a:prstGeom>
        </p:spPr>
      </p:pic>
      <p:sp>
        <p:nvSpPr>
          <p:cNvPr id="37" name="TextBox 36"/>
          <p:cNvSpPr txBox="1"/>
          <p:nvPr/>
        </p:nvSpPr>
        <p:spPr>
          <a:xfrm>
            <a:off x="5793105" y="5507990"/>
            <a:ext cx="1071245" cy="1190625"/>
          </a:xfrm>
          <a:prstGeom prst="rect">
            <a:avLst/>
          </a:prstGeom>
          <a:noFill/>
        </p:spPr>
        <p:txBody>
          <a:bodyPr wrap="square" rtlCol="0">
            <a:spAutoFit/>
          </a:bodyPr>
          <a:p>
            <a:pPr indent="0" algn="l" fontAlgn="auto">
              <a:spcBef>
                <a:spcPts val="0"/>
              </a:spcBef>
              <a:spcAft>
                <a:spcPts val="0"/>
              </a:spcAft>
              <a:buFont typeface="Arial" panose="02080604020202020204" charset="0"/>
              <a:buNone/>
            </a:pPr>
            <a:r>
              <a:rPr lang="x-none" altLang="en-CA" dirty="0"/>
              <a:t>SIFT</a:t>
            </a:r>
            <a:endParaRPr lang="x-none" altLang="en-CA" dirty="0"/>
          </a:p>
          <a:p>
            <a:pPr indent="0" algn="l" fontAlgn="auto">
              <a:spcBef>
                <a:spcPts val="0"/>
              </a:spcBef>
              <a:spcAft>
                <a:spcPts val="0"/>
              </a:spcAft>
              <a:buFont typeface="Arial" panose="02080604020202020204" charset="0"/>
              <a:buNone/>
            </a:pPr>
            <a:r>
              <a:rPr lang="x-none" altLang="en-CA" dirty="0"/>
              <a:t>Provean</a:t>
            </a:r>
            <a:endParaRPr lang="x-none" altLang="en-CA" dirty="0"/>
          </a:p>
          <a:p>
            <a:pPr indent="0" algn="l" fontAlgn="auto">
              <a:spcBef>
                <a:spcPts val="0"/>
              </a:spcBef>
              <a:spcAft>
                <a:spcPts val="0"/>
              </a:spcAft>
              <a:buFont typeface="Arial" panose="02080604020202020204" charset="0"/>
              <a:buNone/>
            </a:pPr>
            <a:r>
              <a:rPr lang="x-none" altLang="en-CA" dirty="0"/>
              <a:t>GERP++</a:t>
            </a:r>
            <a:endParaRPr lang="x-none" altLang="en-CA" dirty="0"/>
          </a:p>
          <a:p>
            <a:pPr indent="0" algn="l" fontAlgn="auto">
              <a:spcBef>
                <a:spcPts val="0"/>
              </a:spcBef>
              <a:spcAft>
                <a:spcPts val="0"/>
              </a:spcAft>
              <a:buFont typeface="Arial" panose="02080604020202020204" charset="0"/>
              <a:buNone/>
            </a:pPr>
            <a:r>
              <a:rPr lang="x-none" altLang="en-CA" dirty="0"/>
              <a:t>etc...</a:t>
            </a:r>
            <a:endParaRPr lang="x-none" altLang="en-CA" dirty="0"/>
          </a:p>
        </p:txBody>
      </p:sp>
      <p:sp>
        <p:nvSpPr>
          <p:cNvPr id="24" name="TextBox 23"/>
          <p:cNvSpPr txBox="1"/>
          <p:nvPr/>
        </p:nvSpPr>
        <p:spPr>
          <a:xfrm>
            <a:off x="323215" y="2998470"/>
            <a:ext cx="3693795" cy="643890"/>
          </a:xfrm>
          <a:prstGeom prst="rect">
            <a:avLst/>
          </a:prstGeom>
          <a:noFill/>
        </p:spPr>
        <p:txBody>
          <a:bodyPr wrap="square" rtlCol="0">
            <a:spAutoFit/>
          </a:bodyPr>
          <a:p>
            <a:pPr indent="0">
              <a:buFont typeface="Arial" panose="02080604020202020204" charset="0"/>
              <a:buNone/>
            </a:pPr>
            <a:r>
              <a:rPr lang="x-none" altLang="en-CA" sz="3600" dirty="0" smtClean="0"/>
              <a:t>Variant scoring</a:t>
            </a:r>
            <a:endParaRPr lang="x-none" altLang="en-CA" sz="3600"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9" name="Picture 8"/>
          <p:cNvPicPr>
            <a:picLocks noChangeAspect="1"/>
          </p:cNvPicPr>
          <p:nvPr/>
        </p:nvPicPr>
        <p:blipFill>
          <a:blip r:embed="rId1"/>
          <a:srcRect l="78598" t="18065" r="9218" b="30663"/>
          <a:stretch>
            <a:fillRect/>
          </a:stretch>
        </p:blipFill>
        <p:spPr>
          <a:xfrm>
            <a:off x="624205" y="3840480"/>
            <a:ext cx="1894840" cy="1233170"/>
          </a:xfrm>
          <a:prstGeom prst="rect">
            <a:avLst/>
          </a:prstGeom>
        </p:spPr>
      </p:pic>
      <p:grpSp>
        <p:nvGrpSpPr>
          <p:cNvPr id="8" name="Group 7"/>
          <p:cNvGrpSpPr/>
          <p:nvPr/>
        </p:nvGrpSpPr>
        <p:grpSpPr>
          <a:xfrm>
            <a:off x="2764790" y="3140710"/>
            <a:ext cx="4504690" cy="2933700"/>
            <a:chOff x="6501" y="5059"/>
            <a:chExt cx="7094" cy="4620"/>
          </a:xfrm>
        </p:grpSpPr>
        <p:pic>
          <p:nvPicPr>
            <p:cNvPr id="25" name="Picture 24" descr="variant_calling_box"/>
            <p:cNvPicPr>
              <a:picLocks noChangeAspect="1"/>
            </p:cNvPicPr>
            <p:nvPr/>
          </p:nvPicPr>
          <p:blipFill>
            <a:blip r:embed="rId2"/>
            <a:srcRect l="12737" t="5695" r="19932"/>
            <a:stretch>
              <a:fillRect/>
            </a:stretch>
          </p:blipFill>
          <p:spPr>
            <a:xfrm>
              <a:off x="6501" y="5059"/>
              <a:ext cx="7094" cy="4620"/>
            </a:xfrm>
            <a:prstGeom prst="rect">
              <a:avLst/>
            </a:prstGeom>
          </p:spPr>
        </p:pic>
        <p:pic>
          <p:nvPicPr>
            <p:cNvPr id="13314" name="Picture 2" descr="Structural analysis of the E. coli binary interact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 y="5286"/>
              <a:ext cx="5607" cy="377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5796280" y="6452870"/>
            <a:ext cx="3169920" cy="302260"/>
          </a:xfrm>
          <a:prstGeom prst="rect">
            <a:avLst/>
          </a:prstGeom>
        </p:spPr>
        <p:txBody>
          <a:bodyPr wrap="square">
            <a:spAutoFit/>
          </a:bodyPr>
          <a:p>
            <a:r>
              <a:rPr lang="en-CA" sz="1100" dirty="0" err="1" smtClean="0">
                <a:latin typeface="euphemica" charset="0"/>
              </a:rPr>
              <a:t>Rajagopala</a:t>
            </a:r>
            <a:r>
              <a:rPr lang="en-CA" sz="1100" dirty="0">
                <a:latin typeface="euphemica" charset="0"/>
              </a:rPr>
              <a:t> </a:t>
            </a:r>
            <a:r>
              <a:rPr lang="en-CA" sz="1100" dirty="0" smtClean="0">
                <a:latin typeface="euphemica" charset="0"/>
              </a:rPr>
              <a:t>S. </a:t>
            </a:r>
            <a:r>
              <a:rPr lang="en-CA" sz="1100" i="1" dirty="0" smtClean="0">
                <a:latin typeface="euphemica" charset="0"/>
              </a:rPr>
              <a:t>et al.</a:t>
            </a:r>
            <a:r>
              <a:rPr lang="en-CA" sz="1100" dirty="0" smtClean="0">
                <a:latin typeface="euphemica" charset="0"/>
              </a:rPr>
              <a:t>, Nature Biotech., 2014</a:t>
            </a:r>
            <a:r>
              <a:rPr lang="x-none" altLang="en-CA" sz="1100" dirty="0" smtClean="0">
                <a:latin typeface="euphemica" charset="0"/>
              </a:rPr>
              <a:t>.</a:t>
            </a:r>
            <a:endParaRPr lang="x-none" altLang="en-CA" sz="1100" dirty="0" smtClean="0">
              <a:latin typeface="euphemica" charset="0"/>
            </a:endParaRPr>
          </a:p>
        </p:txBody>
      </p:sp>
      <p:pic>
        <p:nvPicPr>
          <p:cNvPr id="7" name="Picture 6"/>
          <p:cNvPicPr>
            <a:picLocks noChangeAspect="1"/>
          </p:cNvPicPr>
          <p:nvPr/>
        </p:nvPicPr>
        <p:blipFill>
          <a:blip r:embed="rId4"/>
          <a:srcRect l="23646" t="23620" r="23203" b="26198"/>
          <a:stretch>
            <a:fillRect/>
          </a:stretch>
        </p:blipFill>
        <p:spPr>
          <a:xfrm>
            <a:off x="8028305" y="4004310"/>
            <a:ext cx="855980" cy="808355"/>
          </a:xfrm>
          <a:prstGeom prst="rect">
            <a:avLst/>
          </a:prstGeom>
        </p:spPr>
      </p:pic>
      <p:pic>
        <p:nvPicPr>
          <p:cNvPr id="10" name="Picture 9"/>
          <p:cNvPicPr>
            <a:picLocks noChangeAspect="1"/>
          </p:cNvPicPr>
          <p:nvPr/>
        </p:nvPicPr>
        <p:blipFill>
          <a:blip r:embed="rId5"/>
          <a:stretch>
            <a:fillRect/>
          </a:stretch>
        </p:blipFill>
        <p:spPr>
          <a:xfrm>
            <a:off x="1043940" y="1022985"/>
            <a:ext cx="5361305" cy="1316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3" name="Picture 2" descr="elaspic_original"/>
          <p:cNvPicPr>
            <a:picLocks noChangeAspect="1"/>
          </p:cNvPicPr>
          <p:nvPr/>
        </p:nvPicPr>
        <p:blipFill>
          <a:blip r:embed="rId1"/>
          <a:stretch>
            <a:fillRect/>
          </a:stretch>
        </p:blipFill>
        <p:spPr>
          <a:xfrm>
            <a:off x="1043305" y="1917065"/>
            <a:ext cx="6995795" cy="3282950"/>
          </a:xfrm>
          <a:prstGeom prst="rect">
            <a:avLst/>
          </a:prstGeom>
        </p:spPr>
      </p:pic>
      <p:sp>
        <p:nvSpPr>
          <p:cNvPr id="12" name="TextBox 11"/>
          <p:cNvSpPr txBox="1"/>
          <p:nvPr/>
        </p:nvSpPr>
        <p:spPr>
          <a:xfrm>
            <a:off x="323850" y="909320"/>
            <a:ext cx="3655695" cy="643890"/>
          </a:xfrm>
          <a:prstGeom prst="rect">
            <a:avLst/>
          </a:prstGeom>
          <a:noFill/>
        </p:spPr>
        <p:txBody>
          <a:bodyPr wrap="square" rtlCol="0">
            <a:spAutoFit/>
          </a:bodyPr>
          <a:p>
            <a:pPr indent="0">
              <a:buFont typeface="Arial" panose="02080604020202020204" charset="0"/>
              <a:buNone/>
            </a:pPr>
            <a:r>
              <a:rPr lang="x-none" altLang="en-CA" sz="3600" dirty="0" smtClean="0"/>
              <a:t>ELASPIC v2014</a:t>
            </a:r>
            <a:endParaRPr lang="x-none" altLang="en-CA" sz="3600" dirty="0" smtClean="0"/>
          </a:p>
        </p:txBody>
      </p:sp>
      <p:sp>
        <p:nvSpPr>
          <p:cNvPr id="4" name="TextBox 3"/>
          <p:cNvSpPr txBox="1"/>
          <p:nvPr/>
        </p:nvSpPr>
        <p:spPr>
          <a:xfrm>
            <a:off x="2987675" y="5445125"/>
            <a:ext cx="5843270" cy="367665"/>
          </a:xfrm>
          <a:prstGeom prst="rect">
            <a:avLst/>
          </a:prstGeom>
          <a:noFill/>
        </p:spPr>
        <p:txBody>
          <a:bodyPr wrap="square" rtlCol="0">
            <a:spAutoFit/>
          </a:bodyPr>
          <a:p>
            <a:r>
              <a:rPr lang="x-none" altLang="en-CA"/>
              <a:t>Niklas Berliner </a:t>
            </a:r>
            <a:r>
              <a:rPr lang="x-none" altLang="en-CA" i="1"/>
              <a:t>et al.</a:t>
            </a:r>
            <a:r>
              <a:rPr lang="x-none" altLang="en-CA"/>
              <a:t> PPLoS ONE 9(9): e107353. (2014) </a:t>
            </a:r>
            <a:endParaRPr lang="x-none" altLang="en-C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10244</Words>
  <Application>Kingsoft Office WPP</Application>
  <PresentationFormat>On-screen Show (4:3)</PresentationFormat>
  <Paragraphs>621</Paragraphs>
  <Slides>73</Slides>
  <Notes>0</Notes>
  <HiddenSlides>0</HiddenSlides>
  <MMClips>0</MMClips>
  <ScaleCrop>false</ScaleCrop>
  <HeadingPairs>
    <vt:vector size="4" baseType="variant">
      <vt:variant>
        <vt:lpstr>主题</vt:lpstr>
      </vt:variant>
      <vt:variant>
        <vt:i4>1</vt:i4>
      </vt:variant>
      <vt:variant>
        <vt:lpstr>幻灯片标题</vt:lpstr>
      </vt:variant>
      <vt:variant>
        <vt:i4>73</vt:i4>
      </vt:variant>
    </vt:vector>
  </HeadingPairs>
  <TitlesOfParts>
    <vt:vector size="74" baseType="lpstr">
      <vt:lpstr>Office Theme</vt:lpstr>
      <vt:lpstr>Predicting the thermodynamic effect of mutations on a genome-wide scale</vt:lpstr>
      <vt:lpstr>Overview</vt:lpstr>
      <vt:lpstr>Overview</vt:lpstr>
      <vt:lpstr>Overview</vt:lpstr>
      <vt:lpstr>PowerPoint 演示文稿</vt:lpstr>
      <vt:lpstr>Introduction - Rise in genome sequening</vt:lpstr>
      <vt:lpstr>Introduction - Varaint calling / scoring</vt:lpstr>
      <vt:lpstr>Introduction - Variant analysis</vt:lpstr>
      <vt:lpstr>Introduction - Variant analysis</vt:lpstr>
      <vt:lpstr>Introduction - Goals</vt:lpstr>
      <vt:lpstr>Implementation</vt:lpstr>
      <vt:lpstr>Implementation</vt:lpstr>
      <vt:lpstr>Implementation - Database</vt:lpstr>
      <vt:lpstr>Implementation - Pipeline</vt:lpstr>
      <vt:lpstr>Implementation - Webservice</vt:lpstr>
      <vt:lpstr>Results</vt:lpstr>
      <vt:lpstr>Results - Homology modelling coverage</vt:lpstr>
      <vt:lpstr>Results - Core predictor training</vt:lpstr>
      <vt:lpstr>Results - Core predictor validation</vt:lpstr>
      <vt:lpstr>Results - Core</vt:lpstr>
      <vt:lpstr>Results - Core validation</vt:lpstr>
      <vt:lpstr>PowerPoint 演示文稿</vt:lpstr>
      <vt:lpstr>Results - Core predictor training</vt:lpstr>
      <vt:lpstr>Results - Core predictor validation</vt:lpstr>
      <vt:lpstr>Results - Core validation</vt:lpstr>
      <vt:lpstr>Results - Core validation</vt:lpstr>
      <vt:lpstr>Results - Interface predictor training</vt:lpstr>
      <vt:lpstr>Future directions</vt:lpstr>
      <vt:lpstr>Future directions - Better models</vt:lpstr>
      <vt:lpstr>Future directions - Better models</vt:lpstr>
      <vt:lpstr>Future directions - Better models</vt:lpstr>
      <vt:lpstr>Future directions - Better models</vt:lpstr>
      <vt:lpstr>Future directions - More data</vt:lpstr>
      <vt:lpstr>Future directions - More data</vt:lpstr>
      <vt:lpstr>Future directions - More interaction types</vt:lpstr>
      <vt:lpstr>Future directions - ELASPIC v2.0 [v0.2.0 :)]</vt:lpstr>
      <vt:lpstr>Future directions - Even more data</vt:lpstr>
      <vt:lpstr>ELASPIC background</vt:lpstr>
      <vt:lpstr>ELASPIC background</vt:lpstr>
      <vt:lpstr>xxx</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Acknowledgements</vt:lpstr>
      <vt:lpstr>Future directions</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1093</cp:revision>
  <dcterms:created xsi:type="dcterms:W3CDTF">2016-09-12T22:16:22Z</dcterms:created>
  <dcterms:modified xsi:type="dcterms:W3CDTF">2016-09-12T22:16:22Z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